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358" r:id="rId2"/>
    <p:sldId id="368" r:id="rId3"/>
    <p:sldId id="373" r:id="rId4"/>
    <p:sldId id="374" r:id="rId5"/>
    <p:sldId id="379" r:id="rId6"/>
    <p:sldId id="381" r:id="rId7"/>
    <p:sldId id="380" r:id="rId8"/>
    <p:sldId id="382" r:id="rId9"/>
    <p:sldId id="383" r:id="rId10"/>
    <p:sldId id="384" r:id="rId11"/>
    <p:sldId id="385" r:id="rId12"/>
    <p:sldId id="386" r:id="rId13"/>
    <p:sldId id="389" r:id="rId14"/>
    <p:sldId id="409" r:id="rId15"/>
    <p:sldId id="395" r:id="rId16"/>
    <p:sldId id="396" r:id="rId17"/>
    <p:sldId id="397" r:id="rId18"/>
    <p:sldId id="372" r:id="rId19"/>
  </p:sldIdLst>
  <p:sldSz cx="14401800" cy="10799763"/>
  <p:notesSz cx="6858000" cy="9144000"/>
  <p:defaultTextStyle>
    <a:defPPr>
      <a:defRPr lang="zh-TW"/>
    </a:defPPr>
    <a:lvl1pPr marL="0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1pPr>
    <a:lvl2pPr marL="720044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2pPr>
    <a:lvl3pPr marL="1440089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3pPr>
    <a:lvl4pPr marL="2160133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4pPr>
    <a:lvl5pPr marL="2880177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5pPr>
    <a:lvl6pPr marL="3600221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6pPr>
    <a:lvl7pPr marL="4320266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7pPr>
    <a:lvl8pPr marL="5040310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8pPr>
    <a:lvl9pPr marL="5760354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02" userDrawn="1">
          <p15:clr>
            <a:srgbClr val="A4A3A4"/>
          </p15:clr>
        </p15:guide>
        <p15:guide id="2" pos="45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E9EDF4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佈景主題樣式 1 - 輔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894" autoAdjust="0"/>
    <p:restoredTop sz="95189" autoAdjust="0"/>
  </p:normalViewPr>
  <p:slideViewPr>
    <p:cSldViewPr>
      <p:cViewPr varScale="1">
        <p:scale>
          <a:sx n="66" d="100"/>
          <a:sy n="66" d="100"/>
        </p:scale>
        <p:origin x="216" y="6912"/>
      </p:cViewPr>
      <p:guideLst>
        <p:guide orient="horz" pos="3402"/>
        <p:guide pos="4536"/>
      </p:guideLst>
    </p:cSldViewPr>
  </p:slideViewPr>
  <p:outlineViewPr>
    <p:cViewPr>
      <p:scale>
        <a:sx n="33" d="100"/>
        <a:sy n="33" d="100"/>
      </p:scale>
      <p:origin x="0" y="456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EADF9D-C0B4-4EC0-A638-5AF47C59CC6F}" type="datetimeFigureOut">
              <a:rPr lang="zh-TW" altLang="en-US" smtClean="0"/>
              <a:t>2018/8/27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D045C4-7359-4DC2-AA81-F9806C8CF3E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600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1pPr>
    <a:lvl2pPr marL="720044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2pPr>
    <a:lvl3pPr marL="1440089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3pPr>
    <a:lvl4pPr marL="2160133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4pPr>
    <a:lvl5pPr marL="2880177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5pPr>
    <a:lvl6pPr marL="3600221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6pPr>
    <a:lvl7pPr marL="4320266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7pPr>
    <a:lvl8pPr marL="5040310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8pPr>
    <a:lvl9pPr marL="5760354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32954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9000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1182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40968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0999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080135" y="3354927"/>
            <a:ext cx="12241530" cy="2314949"/>
          </a:xfrm>
        </p:spPr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160270" y="6119866"/>
            <a:ext cx="10081260" cy="275993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199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399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599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8799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599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199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0399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7599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  <p:pic>
        <p:nvPicPr>
          <p:cNvPr id="8" name="Picture 2" descr="K:\專案進度\4. UI\各品牌UI Guide\iTutorGroup\iTutorGroup-w.pn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57179" y="297065"/>
            <a:ext cx="2948400" cy="537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2426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2076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10441305" y="432492"/>
            <a:ext cx="3240405" cy="921479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720090" y="432492"/>
            <a:ext cx="9481185" cy="921479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3257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998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37643" y="6939848"/>
            <a:ext cx="12241530" cy="2144953"/>
          </a:xfrm>
        </p:spPr>
        <p:txBody>
          <a:bodyPr anchor="t"/>
          <a:lstStyle>
            <a:lvl1pPr algn="l">
              <a:defRPr sz="6299" b="1" cap="all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37643" y="4577401"/>
            <a:ext cx="12241530" cy="2362447"/>
          </a:xfrm>
        </p:spPr>
        <p:txBody>
          <a:bodyPr anchor="b"/>
          <a:lstStyle>
            <a:lvl1pPr marL="0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1pPr>
            <a:lvl2pPr marL="719999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2pPr>
            <a:lvl3pPr marL="1439997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2159996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4pPr>
            <a:lvl5pPr marL="2879994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5pPr>
            <a:lvl6pPr marL="3599993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6pPr>
            <a:lvl7pPr marL="4319991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7pPr>
            <a:lvl8pPr marL="5039990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8pPr>
            <a:lvl9pPr marL="5759988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260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720090" y="2519946"/>
            <a:ext cx="6360795" cy="7127344"/>
          </a:xfrm>
        </p:spPr>
        <p:txBody>
          <a:bodyPr/>
          <a:lstStyle>
            <a:lvl1pPr>
              <a:defRPr sz="4409"/>
            </a:lvl1pPr>
            <a:lvl2pPr>
              <a:defRPr sz="3780"/>
            </a:lvl2pPr>
            <a:lvl3pPr>
              <a:defRPr sz="3150"/>
            </a:lvl3pPr>
            <a:lvl4pPr>
              <a:defRPr sz="2835"/>
            </a:lvl4pPr>
            <a:lvl5pPr>
              <a:defRPr sz="2835"/>
            </a:lvl5pPr>
            <a:lvl6pPr>
              <a:defRPr sz="2835"/>
            </a:lvl6pPr>
            <a:lvl7pPr>
              <a:defRPr sz="2835"/>
            </a:lvl7pPr>
            <a:lvl8pPr>
              <a:defRPr sz="2835"/>
            </a:lvl8pPr>
            <a:lvl9pPr>
              <a:defRPr sz="2835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7320915" y="2519946"/>
            <a:ext cx="6360795" cy="7127344"/>
          </a:xfrm>
        </p:spPr>
        <p:txBody>
          <a:bodyPr/>
          <a:lstStyle>
            <a:lvl1pPr>
              <a:defRPr sz="4409"/>
            </a:lvl1pPr>
            <a:lvl2pPr>
              <a:defRPr sz="3780"/>
            </a:lvl2pPr>
            <a:lvl3pPr>
              <a:defRPr sz="3150"/>
            </a:lvl3pPr>
            <a:lvl4pPr>
              <a:defRPr sz="2835"/>
            </a:lvl4pPr>
            <a:lvl5pPr>
              <a:defRPr sz="2835"/>
            </a:lvl5pPr>
            <a:lvl6pPr>
              <a:defRPr sz="2835"/>
            </a:lvl6pPr>
            <a:lvl7pPr>
              <a:defRPr sz="2835"/>
            </a:lvl7pPr>
            <a:lvl8pPr>
              <a:defRPr sz="2835"/>
            </a:lvl8pPr>
            <a:lvl9pPr>
              <a:defRPr sz="2835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7706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0090" y="2417448"/>
            <a:ext cx="6363296" cy="1007477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720090" y="3424925"/>
            <a:ext cx="6363296" cy="6222364"/>
          </a:xfrm>
        </p:spPr>
        <p:txBody>
          <a:bodyPr/>
          <a:lstStyle>
            <a:lvl1pPr>
              <a:defRPr sz="3780"/>
            </a:lvl1pPr>
            <a:lvl2pPr>
              <a:defRPr sz="3150"/>
            </a:lvl2pPr>
            <a:lvl3pPr>
              <a:defRPr sz="2835"/>
            </a:lvl3pPr>
            <a:lvl4pPr>
              <a:defRPr sz="2520"/>
            </a:lvl4pPr>
            <a:lvl5pPr>
              <a:defRPr sz="2520"/>
            </a:lvl5pPr>
            <a:lvl6pPr>
              <a:defRPr sz="252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7315915" y="2417448"/>
            <a:ext cx="6365796" cy="1007477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7315915" y="3424925"/>
            <a:ext cx="6365796" cy="6222364"/>
          </a:xfrm>
        </p:spPr>
        <p:txBody>
          <a:bodyPr/>
          <a:lstStyle>
            <a:lvl1pPr>
              <a:defRPr sz="3780"/>
            </a:lvl1pPr>
            <a:lvl2pPr>
              <a:defRPr sz="3150"/>
            </a:lvl2pPr>
            <a:lvl3pPr>
              <a:defRPr sz="2835"/>
            </a:lvl3pPr>
            <a:lvl4pPr>
              <a:defRPr sz="2520"/>
            </a:lvl4pPr>
            <a:lvl5pPr>
              <a:defRPr sz="2520"/>
            </a:lvl5pPr>
            <a:lvl6pPr>
              <a:defRPr sz="252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678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9513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769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0091" y="429990"/>
            <a:ext cx="4738093" cy="1829960"/>
          </a:xfrm>
        </p:spPr>
        <p:txBody>
          <a:bodyPr anchor="b"/>
          <a:lstStyle>
            <a:lvl1pPr algn="l">
              <a:defRPr sz="315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630704" y="429991"/>
            <a:ext cx="8051006" cy="9217299"/>
          </a:xfrm>
        </p:spPr>
        <p:txBody>
          <a:bodyPr/>
          <a:lstStyle>
            <a:lvl1pPr>
              <a:defRPr sz="5039"/>
            </a:lvl1pPr>
            <a:lvl2pPr>
              <a:defRPr sz="4409"/>
            </a:lvl2pPr>
            <a:lvl3pPr>
              <a:defRPr sz="3780"/>
            </a:lvl3pPr>
            <a:lvl4pPr>
              <a:defRPr sz="3150"/>
            </a:lvl4pPr>
            <a:lvl5pPr>
              <a:defRPr sz="3150"/>
            </a:lvl5pPr>
            <a:lvl6pPr>
              <a:defRPr sz="3150"/>
            </a:lvl6pPr>
            <a:lvl7pPr>
              <a:defRPr sz="3150"/>
            </a:lvl7pPr>
            <a:lvl8pPr>
              <a:defRPr sz="3150"/>
            </a:lvl8pPr>
            <a:lvl9pPr>
              <a:defRPr sz="315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720091" y="2259951"/>
            <a:ext cx="4738093" cy="7387339"/>
          </a:xfrm>
        </p:spPr>
        <p:txBody>
          <a:bodyPr/>
          <a:lstStyle>
            <a:lvl1pPr marL="0" indent="0">
              <a:buNone/>
              <a:defRPr sz="2205"/>
            </a:lvl1pPr>
            <a:lvl2pPr marL="719999" indent="0">
              <a:buNone/>
              <a:defRPr sz="1890"/>
            </a:lvl2pPr>
            <a:lvl3pPr marL="1439997" indent="0">
              <a:buNone/>
              <a:defRPr sz="1575"/>
            </a:lvl3pPr>
            <a:lvl4pPr marL="2159996" indent="0">
              <a:buNone/>
              <a:defRPr sz="1417"/>
            </a:lvl4pPr>
            <a:lvl5pPr marL="2879994" indent="0">
              <a:buNone/>
              <a:defRPr sz="1417"/>
            </a:lvl5pPr>
            <a:lvl6pPr marL="3599993" indent="0">
              <a:buNone/>
              <a:defRPr sz="1417"/>
            </a:lvl6pPr>
            <a:lvl7pPr marL="4319991" indent="0">
              <a:buNone/>
              <a:defRPr sz="1417"/>
            </a:lvl7pPr>
            <a:lvl8pPr marL="5039990" indent="0">
              <a:buNone/>
              <a:defRPr sz="1417"/>
            </a:lvl8pPr>
            <a:lvl9pPr marL="5759988" indent="0">
              <a:buNone/>
              <a:defRPr sz="141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4145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822854" y="7559834"/>
            <a:ext cx="8641080" cy="892481"/>
          </a:xfrm>
        </p:spPr>
        <p:txBody>
          <a:bodyPr anchor="b"/>
          <a:lstStyle>
            <a:lvl1pPr algn="l">
              <a:defRPr sz="315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822854" y="964979"/>
            <a:ext cx="8641080" cy="6479858"/>
          </a:xfrm>
        </p:spPr>
        <p:txBody>
          <a:bodyPr/>
          <a:lstStyle>
            <a:lvl1pPr marL="0" indent="0">
              <a:buNone/>
              <a:defRPr sz="5039"/>
            </a:lvl1pPr>
            <a:lvl2pPr marL="719999" indent="0">
              <a:buNone/>
              <a:defRPr sz="4409"/>
            </a:lvl2pPr>
            <a:lvl3pPr marL="1439997" indent="0">
              <a:buNone/>
              <a:defRPr sz="3780"/>
            </a:lvl3pPr>
            <a:lvl4pPr marL="2159996" indent="0">
              <a:buNone/>
              <a:defRPr sz="3150"/>
            </a:lvl4pPr>
            <a:lvl5pPr marL="2879994" indent="0">
              <a:buNone/>
              <a:defRPr sz="3150"/>
            </a:lvl5pPr>
            <a:lvl6pPr marL="3599993" indent="0">
              <a:buNone/>
              <a:defRPr sz="3150"/>
            </a:lvl6pPr>
            <a:lvl7pPr marL="4319991" indent="0">
              <a:buNone/>
              <a:defRPr sz="3150"/>
            </a:lvl7pPr>
            <a:lvl8pPr marL="5039990" indent="0">
              <a:buNone/>
              <a:defRPr sz="3150"/>
            </a:lvl8pPr>
            <a:lvl9pPr marL="5759988" indent="0">
              <a:buNone/>
              <a:defRPr sz="315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822854" y="8452316"/>
            <a:ext cx="8641080" cy="1267471"/>
          </a:xfrm>
        </p:spPr>
        <p:txBody>
          <a:bodyPr/>
          <a:lstStyle>
            <a:lvl1pPr marL="0" indent="0">
              <a:buNone/>
              <a:defRPr sz="2205"/>
            </a:lvl1pPr>
            <a:lvl2pPr marL="719999" indent="0">
              <a:buNone/>
              <a:defRPr sz="1890"/>
            </a:lvl2pPr>
            <a:lvl3pPr marL="1439997" indent="0">
              <a:buNone/>
              <a:defRPr sz="1575"/>
            </a:lvl3pPr>
            <a:lvl4pPr marL="2159996" indent="0">
              <a:buNone/>
              <a:defRPr sz="1417"/>
            </a:lvl4pPr>
            <a:lvl5pPr marL="2879994" indent="0">
              <a:buNone/>
              <a:defRPr sz="1417"/>
            </a:lvl5pPr>
            <a:lvl6pPr marL="3599993" indent="0">
              <a:buNone/>
              <a:defRPr sz="1417"/>
            </a:lvl6pPr>
            <a:lvl7pPr marL="4319991" indent="0">
              <a:buNone/>
              <a:defRPr sz="1417"/>
            </a:lvl7pPr>
            <a:lvl8pPr marL="5039990" indent="0">
              <a:buNone/>
              <a:defRPr sz="1417"/>
            </a:lvl8pPr>
            <a:lvl9pPr marL="5759988" indent="0">
              <a:buNone/>
              <a:defRPr sz="141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2507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720090" y="432491"/>
            <a:ext cx="12961620" cy="1799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0090" y="2519946"/>
            <a:ext cx="12961620" cy="71273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20090" y="10009781"/>
            <a:ext cx="336042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C2096B-8F25-4A85-A36A-FE38CCB1010D}" type="datetimeFigureOut">
              <a:rPr lang="zh-TW" altLang="en-US" smtClean="0"/>
              <a:t>2018/8/27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920615" y="10009781"/>
            <a:ext cx="456057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321290" y="10009781"/>
            <a:ext cx="336042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2032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439997" rtl="0" eaLnBrk="1" latinLnBrk="0" hangingPunct="1">
        <a:spcBef>
          <a:spcPct val="0"/>
        </a:spcBef>
        <a:buNone/>
        <a:defRPr sz="6929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j-cs"/>
        </a:defRPr>
      </a:lvl1pPr>
    </p:titleStyle>
    <p:bodyStyle>
      <a:lvl1pPr marL="539999" indent="-539999" algn="l" defTabSz="1439997" rtl="0" eaLnBrk="1" latinLnBrk="0" hangingPunct="1">
        <a:spcBef>
          <a:spcPct val="20000"/>
        </a:spcBef>
        <a:buFont typeface="Arial" pitchFamily="34" charset="0"/>
        <a:buChar char="•"/>
        <a:defRPr sz="5039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1pPr>
      <a:lvl2pPr marL="1169998" indent="-449999" algn="l" defTabSz="1439997" rtl="0" eaLnBrk="1" latinLnBrk="0" hangingPunct="1">
        <a:spcBef>
          <a:spcPct val="20000"/>
        </a:spcBef>
        <a:buFont typeface="Arial" pitchFamily="34" charset="0"/>
        <a:buChar char="–"/>
        <a:defRPr sz="4409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2pPr>
      <a:lvl3pPr marL="1799996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780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3pPr>
      <a:lvl4pPr marL="2519995" indent="-359999" algn="l" defTabSz="1439997" rtl="0" eaLnBrk="1" latinLnBrk="0" hangingPunct="1">
        <a:spcBef>
          <a:spcPct val="20000"/>
        </a:spcBef>
        <a:buFont typeface="Arial" pitchFamily="34" charset="0"/>
        <a:buChar char="–"/>
        <a:defRPr sz="3150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4pPr>
      <a:lvl5pPr marL="3239994" indent="-359999" algn="l" defTabSz="1439997" rtl="0" eaLnBrk="1" latinLnBrk="0" hangingPunct="1">
        <a:spcBef>
          <a:spcPct val="20000"/>
        </a:spcBef>
        <a:buFont typeface="Arial" pitchFamily="34" charset="0"/>
        <a:buChar char="»"/>
        <a:defRPr sz="3150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5pPr>
      <a:lvl6pPr marL="3959992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6pPr>
      <a:lvl7pPr marL="4679991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7pPr>
      <a:lvl8pPr marL="5399989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8pPr>
      <a:lvl9pPr marL="6119988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1pPr>
      <a:lvl2pPr marL="719999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439997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3pPr>
      <a:lvl4pPr marL="2159996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4pPr>
      <a:lvl5pPr marL="2879994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5pPr>
      <a:lvl6pPr marL="3599993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6pPr>
      <a:lvl7pPr marL="4319991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7pPr>
      <a:lvl8pPr marL="5039990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8pPr>
      <a:lvl9pPr marL="5759988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HTML/Element/audio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eveloper.mozilla.org/en-US/docs/Web/HTML/Element/video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3"/>
          <p:cNvSpPr txBox="1"/>
          <p:nvPr/>
        </p:nvSpPr>
        <p:spPr>
          <a:xfrm>
            <a:off x="5768808" y="7781196"/>
            <a:ext cx="2855270" cy="1466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Hans" sz="4465" dirty="0"/>
              <a:t>Fanfan</a:t>
            </a:r>
          </a:p>
          <a:p>
            <a:pPr algn="ctr"/>
            <a:r>
              <a:rPr kumimoji="1" lang="en-US" altLang="zh-CN" sz="4465" dirty="0"/>
              <a:t>2018-08-30</a:t>
            </a:r>
            <a:endParaRPr kumimoji="1" lang="zh-CN" altLang="en-US" sz="4465" dirty="0"/>
          </a:p>
        </p:txBody>
      </p:sp>
      <p:sp>
        <p:nvSpPr>
          <p:cNvPr id="8" name="TextBox 7"/>
          <p:cNvSpPr txBox="1"/>
          <p:nvPr/>
        </p:nvSpPr>
        <p:spPr>
          <a:xfrm>
            <a:off x="3740060" y="2812263"/>
            <a:ext cx="69127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ans" sz="8000" dirty="0">
                <a:latin typeface="Microsoft YaHei" charset="-122"/>
                <a:ea typeface="Microsoft YaHei" charset="-122"/>
                <a:cs typeface="Microsoft YaHei" charset="-122"/>
              </a:rPr>
              <a:t>MSE</a:t>
            </a:r>
            <a:endParaRPr lang="en-US" altLang="zh-CN" sz="80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884943" y="5119758"/>
            <a:ext cx="10623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/>
              <a:t>第一期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827320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B26E0B6-F27E-5443-81AA-4450A1B88F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9" y="0"/>
            <a:ext cx="9122393" cy="513134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77A6711-2DAB-914F-B9DB-454315FDC6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26" y="4421529"/>
            <a:ext cx="14401800" cy="141963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9AC4A43A-AA4A-1E47-9686-B9FF145E9B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6" y="5975945"/>
            <a:ext cx="14401800" cy="3684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047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5">
            <a:extLst>
              <a:ext uri="{FF2B5EF4-FFF2-40B4-BE49-F238E27FC236}">
                <a16:creationId xmlns:a16="http://schemas.microsoft.com/office/drawing/2014/main" id="{051458DB-B4B2-5542-93DB-44A5E186B171}"/>
              </a:ext>
            </a:extLst>
          </p:cNvPr>
          <p:cNvSpPr txBox="1"/>
          <p:nvPr/>
        </p:nvSpPr>
        <p:spPr>
          <a:xfrm>
            <a:off x="2952428" y="1151409"/>
            <a:ext cx="7448321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web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直播视频流播放</a:t>
            </a:r>
            <a:endParaRPr lang="en-US" altLang="zh-CN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6D0667D-B5BB-AC4F-9DD2-A9515C2FAD26}"/>
              </a:ext>
            </a:extLst>
          </p:cNvPr>
          <p:cNvSpPr txBox="1"/>
          <p:nvPr/>
        </p:nvSpPr>
        <p:spPr>
          <a:xfrm>
            <a:off x="1887166" y="3988340"/>
            <a:ext cx="3720890" cy="35825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/>
            </a:pPr>
            <a:r>
              <a:rPr kumimoji="1" lang="en-US" altLang="zh-CN" dirty="0"/>
              <a:t>RTMP</a:t>
            </a:r>
            <a:r>
              <a:rPr kumimoji="1" lang="zh-CN" altLang="en-US" dirty="0"/>
              <a:t> </a:t>
            </a:r>
            <a:r>
              <a:rPr kumimoji="1" lang="en-US" altLang="zh-CN" dirty="0"/>
              <a:t>flash </a:t>
            </a:r>
            <a:r>
              <a:rPr kumimoji="1" lang="zh-CN" altLang="en-US" dirty="0"/>
              <a:t>播放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/>
              <a:t>TCP</a:t>
            </a:r>
            <a:r>
              <a:rPr kumimoji="1" lang="zh-CN" altLang="en-US" dirty="0"/>
              <a:t>长链接；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/>
              <a:t>Adobe</a:t>
            </a:r>
            <a:r>
              <a:rPr kumimoji="1" lang="zh-CN" altLang="en-US" dirty="0"/>
              <a:t> 专利协议；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 err="1"/>
              <a:t>ios</a:t>
            </a:r>
            <a:r>
              <a:rPr kumimoji="1" lang="zh-CN" altLang="en-US" dirty="0"/>
              <a:t>绝缘；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有可能被墙；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 </a:t>
            </a:r>
            <a:r>
              <a:rPr kumimoji="1" lang="en-US" altLang="zh-CN" dirty="0"/>
              <a:t>PC</a:t>
            </a:r>
            <a:r>
              <a:rPr kumimoji="1" lang="zh-CN" altLang="en-US" dirty="0"/>
              <a:t> </a:t>
            </a:r>
            <a:r>
              <a:rPr kumimoji="1" lang="en-US" altLang="zh-CN" dirty="0"/>
              <a:t>web</a:t>
            </a:r>
            <a:r>
              <a:rPr kumimoji="1" lang="zh-CN" altLang="en-US" dirty="0"/>
              <a:t> 广泛支持；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延迟较小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2558CA2-9800-4B47-857F-9776B56488CB}"/>
              </a:ext>
            </a:extLst>
          </p:cNvPr>
          <p:cNvSpPr txBox="1"/>
          <p:nvPr/>
        </p:nvSpPr>
        <p:spPr>
          <a:xfrm>
            <a:off x="6590698" y="3988339"/>
            <a:ext cx="7090403" cy="35825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/>
              <a:t>HLS</a:t>
            </a:r>
            <a:r>
              <a:rPr kumimoji="1" lang="zh-CN" altLang="en-US" dirty="0"/>
              <a:t>协议 </a:t>
            </a:r>
            <a:r>
              <a:rPr kumimoji="1" lang="en-US" altLang="zh-CN" dirty="0"/>
              <a:t>IOS</a:t>
            </a:r>
            <a:r>
              <a:rPr kumimoji="1" lang="zh-CN" altLang="en-US" dirty="0"/>
              <a:t> 设备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基于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的流媒体传输协议；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/>
              <a:t>http</a:t>
            </a:r>
            <a:r>
              <a:rPr kumimoji="1" lang="zh-CN" altLang="en-US" dirty="0"/>
              <a:t>短链接；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/>
              <a:t>80</a:t>
            </a:r>
            <a:r>
              <a:rPr kumimoji="1" lang="zh-CN" altLang="en-US" dirty="0"/>
              <a:t>端口，不会被墙；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高版本安卓和</a:t>
            </a:r>
            <a:r>
              <a:rPr kumimoji="1" lang="en-US" altLang="zh-CN" dirty="0"/>
              <a:t>IOS</a:t>
            </a:r>
            <a:r>
              <a:rPr kumimoji="1" lang="zh-CN" altLang="en-US" dirty="0"/>
              <a:t> </a:t>
            </a:r>
            <a:r>
              <a:rPr kumimoji="1" lang="en-US" altLang="zh-CN" dirty="0"/>
              <a:t>HTML5</a:t>
            </a:r>
            <a:r>
              <a:rPr kumimoji="1" lang="zh-CN" altLang="en-US" dirty="0"/>
              <a:t> 可以直接播放；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跨平台；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 延迟相对较高；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8B838E7-06CC-3740-BE80-376F00BF36F9}"/>
              </a:ext>
            </a:extLst>
          </p:cNvPr>
          <p:cNvSpPr txBox="1"/>
          <p:nvPr/>
        </p:nvSpPr>
        <p:spPr>
          <a:xfrm flipH="1">
            <a:off x="1869443" y="8136185"/>
            <a:ext cx="7978242" cy="528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如何做到低版本安卓以及</a:t>
            </a:r>
            <a:r>
              <a:rPr kumimoji="1" lang="en-US" altLang="zh-CN" dirty="0"/>
              <a:t>pc</a:t>
            </a:r>
            <a:r>
              <a:rPr kumimoji="1" lang="zh-CN" altLang="en-US" dirty="0"/>
              <a:t> </a:t>
            </a:r>
            <a:r>
              <a:rPr kumimoji="1" lang="en-US" altLang="zh-CN" dirty="0"/>
              <a:t>chrome</a:t>
            </a:r>
            <a:r>
              <a:rPr kumimoji="1" lang="zh-CN" altLang="en-US" dirty="0"/>
              <a:t>上支持</a:t>
            </a:r>
            <a:r>
              <a:rPr kumimoji="1" lang="en-US" altLang="zh-CN" dirty="0"/>
              <a:t>HLS</a:t>
            </a:r>
            <a:r>
              <a:rPr kumimoji="1" lang="zh-CN" altLang="en-US" dirty="0"/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3958519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>
            <a:extLst>
              <a:ext uri="{FF2B5EF4-FFF2-40B4-BE49-F238E27FC236}">
                <a16:creationId xmlns:a16="http://schemas.microsoft.com/office/drawing/2014/main" id="{4594E1BD-2426-4046-968E-348AAB8E116E}"/>
              </a:ext>
            </a:extLst>
          </p:cNvPr>
          <p:cNvSpPr txBox="1"/>
          <p:nvPr/>
        </p:nvSpPr>
        <p:spPr>
          <a:xfrm>
            <a:off x="5112668" y="1007393"/>
            <a:ext cx="1691489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HLS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F3056F5-5675-8E41-9E0B-1A5FE5A04AEB}"/>
              </a:ext>
            </a:extLst>
          </p:cNvPr>
          <p:cNvSpPr txBox="1"/>
          <p:nvPr/>
        </p:nvSpPr>
        <p:spPr>
          <a:xfrm>
            <a:off x="1609208" y="2735585"/>
            <a:ext cx="8698407" cy="183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苹果公司强推的基于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的流媒体网络传输协议；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视频的封装格式是</a:t>
            </a:r>
            <a:r>
              <a:rPr kumimoji="1" lang="en-US" altLang="zh-CN" dirty="0"/>
              <a:t>TS</a:t>
            </a:r>
            <a:r>
              <a:rPr kumimoji="1" lang="zh-CN" altLang="en-US" dirty="0"/>
              <a:t>、视频编码必须是</a:t>
            </a:r>
            <a:r>
              <a:rPr kumimoji="1" lang="en-US" altLang="zh-CN" dirty="0"/>
              <a:t>H264</a:t>
            </a:r>
            <a:r>
              <a:rPr kumimoji="1" lang="zh-CN" altLang="en-US" dirty="0"/>
              <a:t>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由</a:t>
            </a:r>
            <a:r>
              <a:rPr kumimoji="1" lang="en-US" altLang="zh-CN" dirty="0"/>
              <a:t>m3u8</a:t>
            </a:r>
            <a:r>
              <a:rPr kumimoji="1" lang="zh-CN" altLang="en-US" dirty="0"/>
              <a:t>文件控制播放</a:t>
            </a:r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CE00A66D-0BFC-DA42-B36D-D2009A5E33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73011"/>
            <a:ext cx="14401800" cy="5129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236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616AD8B-F9D7-7144-8386-55221301AD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324" y="503337"/>
            <a:ext cx="8991600" cy="919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4789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AA3A28A-7674-AC4F-B39B-BD07FBEC7FAE}"/>
              </a:ext>
            </a:extLst>
          </p:cNvPr>
          <p:cNvSpPr txBox="1"/>
          <p:nvPr/>
        </p:nvSpPr>
        <p:spPr>
          <a:xfrm>
            <a:off x="9618785" y="1072662"/>
            <a:ext cx="184731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716443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22BE4AD-5758-B043-A9E0-B5DA43999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2788" y="287313"/>
            <a:ext cx="6275536" cy="941330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303B664-9FB0-3948-BAB0-F6B8D55ACBF1}"/>
              </a:ext>
            </a:extLst>
          </p:cNvPr>
          <p:cNvSpPr txBox="1"/>
          <p:nvPr/>
        </p:nvSpPr>
        <p:spPr>
          <a:xfrm>
            <a:off x="1698171" y="3967843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生命周期</a:t>
            </a:r>
            <a:endParaRPr kumimoji="1" lang="zh-CN" altLang="en-US" sz="3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右箭头 6">
            <a:extLst>
              <a:ext uri="{FF2B5EF4-FFF2-40B4-BE49-F238E27FC236}">
                <a16:creationId xmlns:a16="http://schemas.microsoft.com/office/drawing/2014/main" id="{03EF49AD-4A5D-9B41-855A-4A6886E023DA}"/>
              </a:ext>
            </a:extLst>
          </p:cNvPr>
          <p:cNvSpPr/>
          <p:nvPr/>
        </p:nvSpPr>
        <p:spPr>
          <a:xfrm>
            <a:off x="3960540" y="4114036"/>
            <a:ext cx="1368152" cy="2923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35165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712282" y="575345"/>
            <a:ext cx="5032147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Hans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缓存静态文件</a:t>
            </a:r>
            <a:endParaRPr lang="en-US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2D61356-BA0C-5747-9C71-9B31D23EE3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2802" y="1637046"/>
            <a:ext cx="9811105" cy="8227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7033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43456" y="575345"/>
            <a:ext cx="6769802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Hans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清除旧的缓存文件</a:t>
            </a:r>
            <a:endParaRPr lang="en-US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C2E7015-CF5D-A446-9B43-9FE4D031F5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1773" y="1943497"/>
            <a:ext cx="10513168" cy="7796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4857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305296" y="4719506"/>
            <a:ext cx="5655714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Thanks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&amp;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Q/A</a:t>
            </a:r>
            <a:endParaRPr lang="en-US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95229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文本框 75"/>
          <p:cNvSpPr txBox="1"/>
          <p:nvPr/>
        </p:nvSpPr>
        <p:spPr>
          <a:xfrm>
            <a:off x="1649504" y="1495525"/>
            <a:ext cx="1101968" cy="976421"/>
          </a:xfrm>
          <a:prstGeom prst="rect">
            <a:avLst/>
          </a:prstGeom>
          <a:solidFill>
            <a:schemeClr val="accent2"/>
          </a:solidFill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5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01</a:t>
            </a:r>
            <a:endParaRPr kumimoji="1" lang="zh-CN" altLang="en-US" sz="5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1" name="文本框 75"/>
          <p:cNvSpPr txBox="1"/>
          <p:nvPr/>
        </p:nvSpPr>
        <p:spPr>
          <a:xfrm>
            <a:off x="1657502" y="2809012"/>
            <a:ext cx="1101968" cy="976421"/>
          </a:xfrm>
          <a:prstGeom prst="rect">
            <a:avLst/>
          </a:prstGeom>
          <a:solidFill>
            <a:schemeClr val="accent2"/>
          </a:solidFill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5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02</a:t>
            </a:r>
            <a:endParaRPr kumimoji="1" lang="zh-CN" altLang="en-US" sz="5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文本框 75"/>
          <p:cNvSpPr txBox="1"/>
          <p:nvPr/>
        </p:nvSpPr>
        <p:spPr>
          <a:xfrm>
            <a:off x="1649504" y="4112300"/>
            <a:ext cx="1101968" cy="976421"/>
          </a:xfrm>
          <a:prstGeom prst="rect">
            <a:avLst/>
          </a:prstGeom>
          <a:solidFill>
            <a:schemeClr val="accent2"/>
          </a:solidFill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5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03</a:t>
            </a:r>
            <a:endParaRPr kumimoji="1" lang="zh-CN" altLang="en-US" sz="5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5" name="矩形 31"/>
          <p:cNvSpPr/>
          <p:nvPr/>
        </p:nvSpPr>
        <p:spPr>
          <a:xfrm>
            <a:off x="2994046" y="1585145"/>
            <a:ext cx="450303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</a:t>
            </a:r>
            <a:r>
              <a:rPr kumimoji="1"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什么</a:t>
            </a:r>
          </a:p>
        </p:txBody>
      </p:sp>
      <p:sp>
        <p:nvSpPr>
          <p:cNvPr id="86" name="矩形 33"/>
          <p:cNvSpPr/>
          <p:nvPr/>
        </p:nvSpPr>
        <p:spPr>
          <a:xfrm>
            <a:off x="3010115" y="2965901"/>
            <a:ext cx="3100529" cy="6701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3200" dirty="0">
                <a:latin typeface="微软雅黑" pitchFamily="34" charset="-122"/>
                <a:ea typeface="微软雅黑" pitchFamily="34" charset="-122"/>
              </a:rPr>
              <a:t>为什么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B816734-1741-0E4F-A781-813CE088A1F4}"/>
              </a:ext>
            </a:extLst>
          </p:cNvPr>
          <p:cNvSpPr txBox="1"/>
          <p:nvPr/>
        </p:nvSpPr>
        <p:spPr>
          <a:xfrm>
            <a:off x="3010115" y="4336207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>
                <a:latin typeface="微软雅黑" pitchFamily="34" charset="-122"/>
                <a:ea typeface="微软雅黑" pitchFamily="34" charset="-122"/>
              </a:rPr>
              <a:t>怎么办</a:t>
            </a:r>
          </a:p>
        </p:txBody>
      </p:sp>
    </p:spTree>
    <p:extLst>
      <p:ext uri="{BB962C8B-B14F-4D97-AF65-F5344CB8AC3E}">
        <p14:creationId xmlns:p14="http://schemas.microsoft.com/office/powerpoint/2010/main" val="3614402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81"/>
          <p:cNvSpPr txBox="1"/>
          <p:nvPr/>
        </p:nvSpPr>
        <p:spPr>
          <a:xfrm>
            <a:off x="4896091" y="3048000"/>
            <a:ext cx="5112086" cy="4762073"/>
          </a:xfrm>
          <a:prstGeom prst="rect">
            <a:avLst/>
          </a:prstGeom>
          <a:noFill/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30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entury Gothic" pitchFamily="34" charset="0"/>
              </a:rPr>
              <a:t>01</a:t>
            </a:r>
            <a:endParaRPr kumimoji="1" lang="zh-CN" altLang="en-US" sz="30000" dirty="0">
              <a:solidFill>
                <a:schemeClr val="accent5">
                  <a:lumMod val="20000"/>
                  <a:lumOff val="80000"/>
                </a:schemeClr>
              </a:solidFill>
              <a:latin typeface="Century Gothic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583927" y="4875038"/>
            <a:ext cx="6447599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Hans" sz="660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MSE</a:t>
            </a:r>
            <a:r>
              <a:rPr lang="zh-CN" altLang="en-US" sz="660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Hans" altLang="en-US" sz="66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是什么？？</a:t>
            </a:r>
            <a:endParaRPr lang="en-US" sz="66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5060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49FAEC9C-D9B5-EE46-BDD9-08FE4087E1B9}"/>
              </a:ext>
            </a:extLst>
          </p:cNvPr>
          <p:cNvSpPr txBox="1"/>
          <p:nvPr/>
        </p:nvSpPr>
        <p:spPr>
          <a:xfrm>
            <a:off x="864196" y="2087513"/>
            <a:ext cx="13124871" cy="183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MSE: </a:t>
            </a:r>
          </a:p>
          <a:p>
            <a:r>
              <a:rPr lang="en-US" altLang="zh-CN" dirty="0"/>
              <a:t>The Media Source Extensions API (MSE) provides functionality </a:t>
            </a:r>
            <a:r>
              <a:rPr lang="en-US" altLang="zh-CN" dirty="0" err="1"/>
              <a:t>enablingplugin</a:t>
            </a:r>
            <a:r>
              <a:rPr lang="en-US" altLang="zh-CN" dirty="0"/>
              <a:t>-free web-based streaming media. Using MSE, media streams can be created via JavaScript, and played using </a:t>
            </a:r>
            <a:r>
              <a:rPr lang="en-US" altLang="zh-CN" dirty="0">
                <a:hlinkClick r:id="rId3" tooltip="The HTML &lt;audio&gt; element is used to embed sound content in documents. It may contain one or more audio sources, represented using the src attribute or the &lt;source&gt; element: the browser will choose the most suitable one. It can also be the destination for streamed media, using a MediaStream."/>
              </a:rPr>
              <a:t>&lt;audio&gt;</a:t>
            </a:r>
            <a:r>
              <a:rPr lang="en-US" altLang="zh-CN" dirty="0"/>
              <a:t> and </a:t>
            </a:r>
            <a:r>
              <a:rPr lang="en-US" altLang="zh-CN" dirty="0">
                <a:hlinkClick r:id="rId4" tooltip="The HTML Video element (&lt;video&gt;) embeds a media player which supports video playback into the document."/>
              </a:rPr>
              <a:t>&lt;video&gt;</a:t>
            </a:r>
            <a:r>
              <a:rPr lang="en-US" altLang="zh-CN" dirty="0"/>
              <a:t>elements.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0F59E6F-DCC8-B74D-8DE0-DC6FD175248E}"/>
              </a:ext>
            </a:extLst>
          </p:cNvPr>
          <p:cNvSpPr txBox="1"/>
          <p:nvPr/>
        </p:nvSpPr>
        <p:spPr>
          <a:xfrm>
            <a:off x="492681" y="5255865"/>
            <a:ext cx="13867899" cy="1401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MSE</a:t>
            </a:r>
            <a:r>
              <a:rPr kumimoji="1" lang="zh-CN" altLang="en-US" dirty="0"/>
              <a:t>给予了</a:t>
            </a:r>
            <a:r>
              <a:rPr kumimoji="1" lang="en-US" altLang="zh-CN" dirty="0"/>
              <a:t>JS</a:t>
            </a:r>
            <a:r>
              <a:rPr kumimoji="1" lang="zh-CN" altLang="en-US" dirty="0"/>
              <a:t>处理、控制媒体数据的能力，使用</a:t>
            </a:r>
            <a:r>
              <a:rPr kumimoji="1" lang="en-US" altLang="zh-CN" dirty="0"/>
              <a:t>MSE</a:t>
            </a:r>
            <a:r>
              <a:rPr kumimoji="1" lang="zh-CN" altLang="en-US" dirty="0"/>
              <a:t> 开发者可以在不需要插件的情况下</a:t>
            </a:r>
            <a:endParaRPr kumimoji="1" lang="en-US" altLang="zh-CN" dirty="0"/>
          </a:p>
          <a:p>
            <a:r>
              <a:rPr kumimoji="1" lang="zh-CN" altLang="en-US" dirty="0"/>
              <a:t>动态修改媒体流，封装流媒体、转码等，针对不同的网络环境、设备适配对应的视频</a:t>
            </a:r>
            <a:endParaRPr kumimoji="1" lang="en-US" altLang="zh-CN" dirty="0"/>
          </a:p>
          <a:p>
            <a:r>
              <a:rPr kumimoji="1" lang="zh-CN" altLang="en-US" dirty="0"/>
              <a:t>数据。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AA1BD15-4A15-514A-A973-C35A0984A4DC}"/>
              </a:ext>
            </a:extLst>
          </p:cNvPr>
          <p:cNvSpPr txBox="1"/>
          <p:nvPr/>
        </p:nvSpPr>
        <p:spPr>
          <a:xfrm>
            <a:off x="2090057" y="7935686"/>
            <a:ext cx="6853158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？？为什么需要</a:t>
            </a:r>
            <a:r>
              <a:rPr kumimoji="1" lang="en-US" altLang="zh-CN" dirty="0"/>
              <a:t>MSE</a:t>
            </a:r>
            <a:r>
              <a:rPr kumimoji="1" lang="zh-CN" altLang="en-US" dirty="0"/>
              <a:t>呢，</a:t>
            </a:r>
            <a:r>
              <a:rPr kumimoji="1" lang="en-US" altLang="zh-CN" dirty="0"/>
              <a:t>video</a:t>
            </a:r>
            <a:r>
              <a:rPr kumimoji="1" lang="zh-CN" altLang="en-US" dirty="0"/>
              <a:t>不挺好的么</a:t>
            </a:r>
          </a:p>
        </p:txBody>
      </p:sp>
    </p:spTree>
    <p:extLst>
      <p:ext uri="{BB962C8B-B14F-4D97-AF65-F5344CB8AC3E}">
        <p14:creationId xmlns:p14="http://schemas.microsoft.com/office/powerpoint/2010/main" val="1022196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81"/>
          <p:cNvSpPr txBox="1"/>
          <p:nvPr/>
        </p:nvSpPr>
        <p:spPr>
          <a:xfrm>
            <a:off x="4896091" y="3048000"/>
            <a:ext cx="5112086" cy="4762073"/>
          </a:xfrm>
          <a:prstGeom prst="rect">
            <a:avLst/>
          </a:prstGeom>
          <a:noFill/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30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entury Gothic" pitchFamily="34" charset="0"/>
              </a:rPr>
              <a:t>02</a:t>
            </a:r>
            <a:endParaRPr kumimoji="1" lang="zh-CN" altLang="en-US" sz="30000" dirty="0">
              <a:solidFill>
                <a:schemeClr val="accent5">
                  <a:lumMod val="20000"/>
                  <a:lumOff val="80000"/>
                </a:schemeClr>
              </a:solidFill>
              <a:latin typeface="Century Gothic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583927" y="4875038"/>
            <a:ext cx="7015062" cy="12840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Hans" altLang="en-US" sz="6600" dirty="0">
                <a:latin typeface="微软雅黑" pitchFamily="34" charset="-122"/>
                <a:ea typeface="微软雅黑" pitchFamily="34" charset="-122"/>
              </a:rPr>
              <a:t>为什么</a:t>
            </a:r>
            <a:r>
              <a:rPr kumimoji="1" lang="zh-CN" altLang="en-US" sz="6600" dirty="0">
                <a:latin typeface="微软雅黑" pitchFamily="34" charset="-122"/>
                <a:ea typeface="微软雅黑" pitchFamily="34" charset="-122"/>
              </a:rPr>
              <a:t>需要</a:t>
            </a:r>
            <a:r>
              <a:rPr kumimoji="1" lang="en-US" altLang="zh-CN" sz="6600" dirty="0">
                <a:latin typeface="微软雅黑" pitchFamily="34" charset="-122"/>
                <a:ea typeface="微软雅黑" pitchFamily="34" charset="-122"/>
              </a:rPr>
              <a:t>MSE</a:t>
            </a:r>
            <a:r>
              <a:rPr kumimoji="1" lang="en-US" altLang="zh-Hans" sz="6600" dirty="0">
                <a:latin typeface="微软雅黑" pitchFamily="34" charset="-122"/>
                <a:ea typeface="微软雅黑" pitchFamily="34" charset="-122"/>
              </a:rPr>
              <a:t>??</a:t>
            </a:r>
            <a:endParaRPr kumimoji="1" lang="zh-CN" altLang="en-US" sz="6600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0765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80420" y="935385"/>
            <a:ext cx="8026557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没有</a:t>
            </a:r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html5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video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之前</a:t>
            </a:r>
            <a:endParaRPr lang="en-US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5741630-3AE2-0D49-BD20-55B918628BFD}"/>
              </a:ext>
            </a:extLst>
          </p:cNvPr>
          <p:cNvSpPr txBox="1"/>
          <p:nvPr/>
        </p:nvSpPr>
        <p:spPr>
          <a:xfrm>
            <a:off x="1959429" y="3331029"/>
            <a:ext cx="1389175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zh-CN" sz="3200" dirty="0"/>
              <a:t>Object </a:t>
            </a:r>
            <a:r>
              <a:rPr lang="zh-CN" altLang="en-US" sz="3200" dirty="0"/>
              <a:t>中加入 </a:t>
            </a:r>
            <a:r>
              <a:rPr lang="en-US" altLang="zh-CN" sz="3200" dirty="0" err="1"/>
              <a:t>param</a:t>
            </a:r>
            <a:r>
              <a:rPr lang="zh-CN" altLang="en-US" sz="3200" dirty="0"/>
              <a:t> 使用</a:t>
            </a:r>
            <a:r>
              <a:rPr lang="en-US" altLang="zh-CN" sz="3200" dirty="0"/>
              <a:t>flash</a:t>
            </a:r>
            <a:r>
              <a:rPr lang="zh-CN" altLang="en-US" sz="3200" dirty="0"/>
              <a:t>播放</a:t>
            </a:r>
            <a:endParaRPr lang="en-US" altLang="zh-CN" sz="3200" dirty="0"/>
          </a:p>
          <a:p>
            <a:r>
              <a:rPr kumimoji="1" lang="zh-CN" altLang="en-US" sz="3200" dirty="0"/>
              <a:t>    （发热可以煮鸡蛋。</a:t>
            </a:r>
            <a:r>
              <a:rPr kumimoji="1" lang="en-US" altLang="zh-CN" sz="3200" dirty="0" err="1"/>
              <a:t>ios</a:t>
            </a:r>
            <a:r>
              <a:rPr kumimoji="1" lang="zh-CN" altLang="en-US" sz="3200" dirty="0"/>
              <a:t>中禁止</a:t>
            </a:r>
            <a:r>
              <a:rPr kumimoji="1" lang="en-US" altLang="zh-CN" sz="3200" dirty="0"/>
              <a:t>flash</a:t>
            </a:r>
            <a:r>
              <a:rPr kumimoji="1" lang="zh-CN" altLang="en-US" sz="3200" dirty="0"/>
              <a:t>，</a:t>
            </a:r>
            <a:r>
              <a:rPr kumimoji="1" lang="en-US" altLang="zh-CN" sz="3200" dirty="0"/>
              <a:t>chrome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70</a:t>
            </a:r>
            <a:r>
              <a:rPr kumimoji="1" lang="zh-CN" altLang="en-US" sz="3200" dirty="0"/>
              <a:t> 之后会也会全面禁止</a:t>
            </a:r>
            <a:r>
              <a:rPr kumimoji="1" lang="en-US" altLang="zh-CN" sz="3200" dirty="0"/>
              <a:t>flash</a:t>
            </a:r>
            <a:r>
              <a:rPr kumimoji="1" lang="zh-CN" altLang="en-US" sz="3200" dirty="0"/>
              <a:t>）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24FC1EB-5BD7-6348-AD20-B1AB81A2CA8C}"/>
              </a:ext>
            </a:extLst>
          </p:cNvPr>
          <p:cNvSpPr txBox="1"/>
          <p:nvPr/>
        </p:nvSpPr>
        <p:spPr>
          <a:xfrm>
            <a:off x="1959429" y="5327873"/>
            <a:ext cx="770755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 startAt="2"/>
            </a:pPr>
            <a:r>
              <a:rPr lang="en-US" altLang="zh-CN" sz="3200" dirty="0"/>
              <a:t>Embed </a:t>
            </a:r>
            <a:r>
              <a:rPr lang="zh-CN" altLang="en-US" sz="3200" dirty="0"/>
              <a:t>使用插件，调用系统原生播放器</a:t>
            </a:r>
            <a:endParaRPr lang="en-US" altLang="zh-CN" sz="3200" dirty="0"/>
          </a:p>
          <a:p>
            <a:r>
              <a:rPr kumimoji="1" lang="zh-CN" altLang="en-US" sz="3200" dirty="0"/>
              <a:t>   （无法通行，简单控制都不行）</a:t>
            </a:r>
          </a:p>
        </p:txBody>
      </p:sp>
    </p:spTree>
    <p:extLst>
      <p:ext uri="{BB962C8B-B14F-4D97-AF65-F5344CB8AC3E}">
        <p14:creationId xmlns:p14="http://schemas.microsoft.com/office/powerpoint/2010/main" val="1501175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360312" y="791369"/>
            <a:ext cx="6473246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Video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标签的不足</a:t>
            </a:r>
            <a:endParaRPr lang="en-US" altLang="zh-CN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7CDFCEC-A499-E94C-9E53-520D80C061F4}"/>
              </a:ext>
            </a:extLst>
          </p:cNvPr>
          <p:cNvSpPr txBox="1"/>
          <p:nvPr/>
        </p:nvSpPr>
        <p:spPr>
          <a:xfrm>
            <a:off x="1728292" y="2735585"/>
            <a:ext cx="6445995" cy="1401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  </a:t>
            </a:r>
            <a:r>
              <a:rPr kumimoji="1" lang="zh-CN" altLang="en-US" dirty="0"/>
              <a:t>不同的浏览器支持的编解码不一样；</a:t>
            </a:r>
            <a:endParaRPr kumimoji="1" lang="en-US" altLang="zh-CN" dirty="0"/>
          </a:p>
          <a:p>
            <a:r>
              <a:rPr kumimoji="1" lang="zh-CN" altLang="en-US" dirty="0"/>
              <a:t>     （</a:t>
            </a:r>
            <a:r>
              <a:rPr kumimoji="1" lang="en-US" altLang="zh-CN" dirty="0"/>
              <a:t>source</a:t>
            </a:r>
            <a:r>
              <a:rPr kumimoji="1" lang="zh-CN" altLang="en-US" dirty="0"/>
              <a:t>标签支持不同格式的文件）</a:t>
            </a:r>
            <a:endParaRPr kumimoji="1" lang="en-US" altLang="zh-CN" dirty="0"/>
          </a:p>
          <a:p>
            <a:r>
              <a:rPr kumimoji="1" lang="zh-CN" altLang="en-US" dirty="0"/>
              <a:t>  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8A80D92-6871-6A44-8112-07D655C173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228" y="4463777"/>
            <a:ext cx="12025436" cy="36286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D11D15B-F7F7-8B4F-98D6-F05CB8D18B68}"/>
              </a:ext>
            </a:extLst>
          </p:cNvPr>
          <p:cNvSpPr txBox="1"/>
          <p:nvPr/>
        </p:nvSpPr>
        <p:spPr>
          <a:xfrm>
            <a:off x="1152228" y="8640241"/>
            <a:ext cx="2424062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哔哩哔哩</a:t>
            </a:r>
            <a:r>
              <a:rPr kumimoji="1" lang="en-US" altLang="zh-CN" dirty="0" err="1"/>
              <a:t>FLV.js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88178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D87BAAB7-6204-7D4C-85D0-88A8252BD18B}"/>
              </a:ext>
            </a:extLst>
          </p:cNvPr>
          <p:cNvSpPr/>
          <p:nvPr/>
        </p:nvSpPr>
        <p:spPr>
          <a:xfrm>
            <a:off x="2232348" y="1511449"/>
            <a:ext cx="6832320" cy="5763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2.</a:t>
            </a:r>
            <a:r>
              <a:rPr lang="zh-CN" altLang="en-US" dirty="0"/>
              <a:t> 控制力不足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播放视频前后插入广告；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适应网络切换码率、选择不同的节点；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控制视频缓冲数据的大小；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视频直播；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非会员试看蓝光高清；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r>
              <a:rPr lang="zh-CN" altLang="en-US" dirty="0"/>
              <a:t>都做不到！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3204484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5">
            <a:extLst>
              <a:ext uri="{FF2B5EF4-FFF2-40B4-BE49-F238E27FC236}">
                <a16:creationId xmlns:a16="http://schemas.microsoft.com/office/drawing/2014/main" id="{42D2FB83-7BD3-C446-90C2-FA9A442A4E9D}"/>
              </a:ext>
            </a:extLst>
          </p:cNvPr>
          <p:cNvSpPr txBox="1"/>
          <p:nvPr/>
        </p:nvSpPr>
        <p:spPr>
          <a:xfrm>
            <a:off x="4248572" y="4535785"/>
            <a:ext cx="5923416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MSE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如何做到？</a:t>
            </a:r>
            <a:endParaRPr lang="en-US" altLang="zh-CN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51489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92174</TotalTime>
  <Words>393</Words>
  <Application>Microsoft Macintosh PowerPoint</Application>
  <PresentationFormat>自定义</PresentationFormat>
  <Paragraphs>73</Paragraphs>
  <Slides>18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8" baseType="lpstr">
      <vt:lpstr>等线</vt:lpstr>
      <vt:lpstr>宋体</vt:lpstr>
      <vt:lpstr>Microsoft YaHei</vt:lpstr>
      <vt:lpstr>Microsoft YaHei</vt:lpstr>
      <vt:lpstr>微軟正黑體</vt:lpstr>
      <vt:lpstr>新細明體</vt:lpstr>
      <vt:lpstr>Arial</vt:lpstr>
      <vt:lpstr>Calibri</vt:lpstr>
      <vt:lpstr>Century Gothic</vt:lpstr>
      <vt:lpstr>Office 佈景主題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James  Chang</dc:creator>
  <cp:lastModifiedBy>Microsoft Office 用户</cp:lastModifiedBy>
  <cp:revision>1393</cp:revision>
  <dcterms:created xsi:type="dcterms:W3CDTF">2016-02-05T07:51:33Z</dcterms:created>
  <dcterms:modified xsi:type="dcterms:W3CDTF">2018-08-28T12:25:30Z</dcterms:modified>
</cp:coreProperties>
</file>

<file path=docProps/thumbnail.jpeg>
</file>